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3" r:id="rId4"/>
    <p:sldId id="259" r:id="rId5"/>
    <p:sldId id="261" r:id="rId6"/>
    <p:sldId id="276" r:id="rId7"/>
    <p:sldId id="260" r:id="rId8"/>
    <p:sldId id="262" r:id="rId9"/>
    <p:sldId id="266" r:id="rId10"/>
    <p:sldId id="278" r:id="rId11"/>
    <p:sldId id="265" r:id="rId12"/>
    <p:sldId id="268" r:id="rId13"/>
    <p:sldId id="270" r:id="rId14"/>
    <p:sldId id="271" r:id="rId15"/>
    <p:sldId id="275" r:id="rId16"/>
    <p:sldId id="272" r:id="rId17"/>
    <p:sldId id="277" r:id="rId18"/>
    <p:sldId id="273" r:id="rId19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810" y="-72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68A7-A697-41EB-A5C7-DB2455DD909E}" type="datetimeFigureOut">
              <a:rPr lang="en-NZ" smtClean="0"/>
              <a:t>16/09/2019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778BD-1AD7-4205-A0EF-4A4604068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66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FD8E7-9DF5-4C15-8B24-7A9243816506}" type="datetimeFigureOut">
              <a:rPr lang="en-NZ" smtClean="0"/>
              <a:t>16/09/2019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317A-9A08-42CB-85B6-58CBDB373ED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92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472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0669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34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560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61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9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993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395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845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75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941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9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577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908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157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31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 smtClean="0"/>
          </a:p>
          <a:p>
            <a:endParaRPr lang="en-NZ" b="1" dirty="0"/>
          </a:p>
          <a:p>
            <a:endParaRPr lang="en-N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 smtClean="0"/>
          </a:p>
          <a:p>
            <a:endParaRPr lang="en-NZ" b="1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446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317A-9A08-42CB-85B6-58CBDB373ED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21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60MMtJ_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outu.be/vp60MMtJ_3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ark-learn.com/the-vark-questionnai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085045"/>
            <a:ext cx="8001000" cy="2057401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Adult learning 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NZ" sz="1400" b="1" dirty="0" smtClean="0">
                <a:solidFill>
                  <a:schemeClr val="bg1"/>
                </a:solidFill>
              </a:rPr>
              <a:t>Kerri Arcus, Academic Leader</a:t>
            </a:r>
          </a:p>
          <a:p>
            <a:r>
              <a:rPr lang="en-NZ" sz="1400" b="1" dirty="0" smtClean="0">
                <a:solidFill>
                  <a:schemeClr val="bg1"/>
                </a:solidFill>
              </a:rPr>
              <a:t>Julie Maher, Programme Coordinator </a:t>
            </a:r>
          </a:p>
          <a:p>
            <a:r>
              <a:rPr lang="en-NZ" sz="1400" b="1" dirty="0" smtClean="0">
                <a:solidFill>
                  <a:schemeClr val="bg1"/>
                </a:solidFill>
              </a:rPr>
              <a:t>Postgraduate Certificate in Hospice Palliative Care </a:t>
            </a:r>
          </a:p>
          <a:p>
            <a:endParaRPr lang="en-NZ" sz="1400" b="1" dirty="0">
              <a:solidFill>
                <a:schemeClr val="bg1"/>
              </a:solidFill>
            </a:endParaRPr>
          </a:p>
          <a:p>
            <a:pPr algn="ctr"/>
            <a:r>
              <a:rPr lang="en-NZ" sz="1400" b="1" dirty="0" smtClean="0">
                <a:solidFill>
                  <a:schemeClr val="bg1"/>
                </a:solidFill>
              </a:rPr>
              <a:t>Te Kura Hauora  School of Health </a:t>
            </a:r>
          </a:p>
          <a:p>
            <a:pPr algn="ctr"/>
            <a:r>
              <a:rPr lang="en-NZ" sz="1400" b="1" dirty="0" smtClean="0">
                <a:solidFill>
                  <a:schemeClr val="bg1"/>
                </a:solidFill>
              </a:rPr>
              <a:t>July 2018  </a:t>
            </a:r>
            <a:endParaRPr lang="en-NZ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5520745"/>
            <a:ext cx="3506788" cy="13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Neuroscience and Learning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1600" dirty="0" smtClean="0"/>
              <a:t>Dr </a:t>
            </a:r>
            <a:r>
              <a:rPr lang="en-NZ" sz="1600" dirty="0"/>
              <a:t>Julia </a:t>
            </a:r>
            <a:r>
              <a:rPr lang="en-NZ" sz="1600" dirty="0" smtClean="0"/>
              <a:t>Sperling 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NZ" dirty="0"/>
          </a:p>
          <a:p>
            <a:r>
              <a:rPr lang="en-NZ" dirty="0">
                <a:hlinkClick r:id="rId3"/>
              </a:rPr>
              <a:t>https://</a:t>
            </a:r>
            <a:r>
              <a:rPr lang="en-NZ" dirty="0" smtClean="0">
                <a:hlinkClick r:id="rId3"/>
              </a:rPr>
              <a:t>www.youtube.com/watch?v=vp60MMtJ_30</a:t>
            </a:r>
            <a:r>
              <a:rPr lang="en-NZ" dirty="0" smtClean="0"/>
              <a:t> </a:t>
            </a:r>
          </a:p>
          <a:p>
            <a:endParaRPr lang="en-NZ" dirty="0"/>
          </a:p>
          <a:p>
            <a:r>
              <a:rPr lang="en-NZ" dirty="0">
                <a:hlinkClick r:id="rId4"/>
              </a:rPr>
              <a:t>https://youtu.be/vp60MMtJ_30</a:t>
            </a:r>
            <a:r>
              <a:rPr lang="en-NZ" dirty="0"/>
              <a:t> </a:t>
            </a:r>
          </a:p>
          <a:p>
            <a:pPr marL="0" indent="0">
              <a:buNone/>
            </a:pPr>
            <a:endParaRPr lang="en-NZ" dirty="0" smtClean="0"/>
          </a:p>
          <a:p>
            <a:endParaRPr lang="en-NZ" dirty="0"/>
          </a:p>
          <a:p>
            <a:r>
              <a:rPr lang="en-NZ" dirty="0"/>
              <a:t>&lt;iframe width="640" height="360" </a:t>
            </a:r>
            <a:r>
              <a:rPr lang="en-NZ" dirty="0" err="1"/>
              <a:t>src</a:t>
            </a:r>
            <a:r>
              <a:rPr lang="en-NZ" dirty="0"/>
              <a:t>="https://www.youtube.com/embed/vp60MMtJ_30" </a:t>
            </a:r>
            <a:r>
              <a:rPr lang="en-NZ" dirty="0" err="1"/>
              <a:t>frameborder</a:t>
            </a:r>
            <a:r>
              <a:rPr lang="en-NZ" dirty="0"/>
              <a:t>="0" allow="</a:t>
            </a:r>
            <a:r>
              <a:rPr lang="en-NZ" dirty="0" err="1"/>
              <a:t>autoplay</a:t>
            </a:r>
            <a:r>
              <a:rPr lang="en-NZ" dirty="0"/>
              <a:t>; encrypted-media" </a:t>
            </a:r>
            <a:r>
              <a:rPr lang="en-NZ" dirty="0" err="1"/>
              <a:t>allowfullscreen</a:t>
            </a:r>
            <a:r>
              <a:rPr lang="en-NZ" dirty="0"/>
              <a:t>&gt;&lt;/iframe</a:t>
            </a:r>
            <a:r>
              <a:rPr lang="en-NZ" dirty="0" smtClean="0"/>
              <a:t>&gt;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574" y="685800"/>
            <a:ext cx="4011251" cy="30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4212" y="367145"/>
            <a:ext cx="8001000" cy="1046018"/>
          </a:xfrm>
        </p:spPr>
        <p:txBody>
          <a:bodyPr/>
          <a:lstStyle/>
          <a:p>
            <a:pPr algn="ctr"/>
            <a:r>
              <a:rPr lang="en-NZ" sz="3600" b="1" dirty="0" smtClean="0">
                <a:solidFill>
                  <a:schemeClr val="bg1"/>
                </a:solidFill>
              </a:rPr>
              <a:t>learning styles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4212" y="1925783"/>
            <a:ext cx="9374188" cy="3519054"/>
          </a:xfrm>
        </p:spPr>
        <p:txBody>
          <a:bodyPr>
            <a:normAutofit lnSpcReduction="10000"/>
          </a:bodyPr>
          <a:lstStyle/>
          <a:p>
            <a:r>
              <a:rPr lang="en-NZ" sz="2800" b="1" dirty="0" smtClean="0">
                <a:solidFill>
                  <a:srgbClr val="FF0000"/>
                </a:solidFill>
              </a:rPr>
              <a:t>VARK Model </a:t>
            </a:r>
            <a:r>
              <a:rPr lang="en-NZ" sz="2800" dirty="0" smtClean="0">
                <a:solidFill>
                  <a:schemeClr val="bg1"/>
                </a:solidFill>
              </a:rPr>
              <a:t>person’s preference </a:t>
            </a:r>
          </a:p>
          <a:p>
            <a:r>
              <a:rPr lang="en-NZ" sz="2800" dirty="0" smtClean="0">
                <a:solidFill>
                  <a:schemeClr val="bg1"/>
                </a:solidFill>
              </a:rPr>
              <a:t>1. </a:t>
            </a:r>
            <a:r>
              <a:rPr lang="en-NZ" sz="2800" b="1" dirty="0" smtClean="0">
                <a:solidFill>
                  <a:schemeClr val="bg1"/>
                </a:solidFill>
              </a:rPr>
              <a:t>V</a:t>
            </a:r>
            <a:r>
              <a:rPr lang="en-NZ" sz="2800" dirty="0" smtClean="0">
                <a:solidFill>
                  <a:schemeClr val="bg1"/>
                </a:solidFill>
              </a:rPr>
              <a:t>isual Learners</a:t>
            </a:r>
          </a:p>
          <a:p>
            <a:r>
              <a:rPr lang="en-NZ" sz="2800" dirty="0" smtClean="0">
                <a:solidFill>
                  <a:schemeClr val="bg1"/>
                </a:solidFill>
              </a:rPr>
              <a:t>2. </a:t>
            </a:r>
            <a:r>
              <a:rPr lang="en-NZ" sz="2800" b="1" dirty="0" smtClean="0">
                <a:solidFill>
                  <a:schemeClr val="bg1"/>
                </a:solidFill>
              </a:rPr>
              <a:t>A</a:t>
            </a:r>
            <a:r>
              <a:rPr lang="en-NZ" sz="2800" dirty="0" smtClean="0">
                <a:solidFill>
                  <a:schemeClr val="bg1"/>
                </a:solidFill>
              </a:rPr>
              <a:t>ural Learners</a:t>
            </a:r>
          </a:p>
          <a:p>
            <a:r>
              <a:rPr lang="en-NZ" sz="2800" dirty="0" smtClean="0">
                <a:solidFill>
                  <a:schemeClr val="bg1"/>
                </a:solidFill>
              </a:rPr>
              <a:t>3. </a:t>
            </a:r>
            <a:r>
              <a:rPr lang="en-NZ" sz="2800" b="1" dirty="0" smtClean="0">
                <a:solidFill>
                  <a:schemeClr val="bg1"/>
                </a:solidFill>
              </a:rPr>
              <a:t>R</a:t>
            </a:r>
            <a:r>
              <a:rPr lang="en-NZ" sz="2800" dirty="0" smtClean="0">
                <a:solidFill>
                  <a:schemeClr val="bg1"/>
                </a:solidFill>
              </a:rPr>
              <a:t>ead/Write Learners</a:t>
            </a:r>
          </a:p>
          <a:p>
            <a:r>
              <a:rPr lang="en-NZ" sz="2800" dirty="0" smtClean="0">
                <a:solidFill>
                  <a:schemeClr val="bg1"/>
                </a:solidFill>
              </a:rPr>
              <a:t>4. </a:t>
            </a:r>
            <a:r>
              <a:rPr lang="en-NZ" sz="2800" b="1" dirty="0" smtClean="0">
                <a:solidFill>
                  <a:schemeClr val="bg1"/>
                </a:solidFill>
              </a:rPr>
              <a:t>K</a:t>
            </a:r>
            <a:r>
              <a:rPr lang="en-NZ" sz="2800" dirty="0" smtClean="0">
                <a:solidFill>
                  <a:schemeClr val="bg1"/>
                </a:solidFill>
              </a:rPr>
              <a:t>inaesthetic Learners</a:t>
            </a:r>
          </a:p>
          <a:p>
            <a:r>
              <a:rPr lang="en-NZ" sz="28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NZ" sz="2800" dirty="0" smtClean="0">
                <a:solidFill>
                  <a:schemeClr val="bg1"/>
                </a:solidFill>
                <a:hlinkClick r:id="rId3"/>
              </a:rPr>
              <a:t>vark-learn.com/the-vark-questionnaire</a:t>
            </a:r>
            <a:endParaRPr lang="en-NZ" sz="2800" dirty="0" smtClean="0">
              <a:solidFill>
                <a:schemeClr val="bg1"/>
              </a:solidFill>
            </a:endParaRPr>
          </a:p>
          <a:p>
            <a:endParaRPr lang="en-NZ" sz="2800" dirty="0" smtClean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575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77090" y="1634838"/>
            <a:ext cx="9897486" cy="5167744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		</a:t>
            </a:r>
            <a:r>
              <a:rPr lang="en-US" altLang="en-US" sz="2800" dirty="0" smtClean="0">
                <a:solidFill>
                  <a:schemeClr val="bg1"/>
                </a:solidFill>
              </a:rPr>
              <a:t>Prepare </a:t>
            </a:r>
            <a:r>
              <a:rPr lang="en-US" altLang="en-US" sz="2800" dirty="0">
                <a:solidFill>
                  <a:schemeClr val="bg1"/>
                </a:solidFill>
              </a:rPr>
              <a:t>a Lesson </a:t>
            </a:r>
            <a:r>
              <a:rPr lang="en-US" altLang="en-US" sz="2800" dirty="0" smtClean="0">
                <a:solidFill>
                  <a:schemeClr val="bg1"/>
                </a:solidFill>
              </a:rPr>
              <a:t>Plan 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		Plan </a:t>
            </a:r>
            <a:r>
              <a:rPr lang="en-US" altLang="en-US" sz="2800" dirty="0">
                <a:solidFill>
                  <a:schemeClr val="bg1"/>
                </a:solidFill>
              </a:rPr>
              <a:t>topic/content/objectives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		Environment/venue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		Resources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		Aware </a:t>
            </a:r>
            <a:r>
              <a:rPr lang="en-US" altLang="en-US" sz="2800" dirty="0">
                <a:solidFill>
                  <a:schemeClr val="bg1"/>
                </a:solidFill>
              </a:rPr>
              <a:t>of different learning styles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		How </a:t>
            </a:r>
            <a:r>
              <a:rPr lang="en-US" altLang="en-US" sz="2800" dirty="0">
                <a:solidFill>
                  <a:schemeClr val="bg1"/>
                </a:solidFill>
              </a:rPr>
              <a:t>engage audience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073" y="422564"/>
            <a:ext cx="9634249" cy="1129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+mj-lt"/>
              </a:rPr>
              <a:t>PREPARING A TEACHING/LEARNING SESSION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02429"/>
              </p:ext>
            </p:extLst>
          </p:nvPr>
        </p:nvGraphicFramePr>
        <p:xfrm>
          <a:off x="5191197" y="3712297"/>
          <a:ext cx="15081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lip" r:id="rId4" imgW="670334" imgH="449239" progId="MS_ClipArt_Gallery.2">
                  <p:embed/>
                </p:oleObj>
              </mc:Choice>
              <mc:Fallback>
                <p:oleObj name="Clip" r:id="rId4" imgW="670334" imgH="4492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97" y="3712297"/>
                        <a:ext cx="15081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65268"/>
              </p:ext>
            </p:extLst>
          </p:nvPr>
        </p:nvGraphicFramePr>
        <p:xfrm>
          <a:off x="8040976" y="4613563"/>
          <a:ext cx="1436687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lip" r:id="rId6" imgW="1437437" imgH="1662379" progId="MS_ClipArt_Gallery.2">
                  <p:embed/>
                </p:oleObj>
              </mc:Choice>
              <mc:Fallback>
                <p:oleObj name="Clip" r:id="rId6" imgW="1437437" imgH="166237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976" y="4613563"/>
                        <a:ext cx="1436687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age result for CLIPART LESSON PLA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35" y="1801093"/>
            <a:ext cx="1480272" cy="1218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3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266" y="357909"/>
            <a:ext cx="8534401" cy="1013691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PREPARING THE CONTENT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7339" y="1569171"/>
            <a:ext cx="8650577" cy="44149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Understand what is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Provide content in a well structured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Confirm time available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Know who your audience is going to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Use a variety of mediums to engage your audience </a:t>
            </a:r>
            <a:r>
              <a:rPr lang="en-NZ" sz="2800" dirty="0" err="1" smtClean="0">
                <a:solidFill>
                  <a:schemeClr val="bg1"/>
                </a:solidFill>
              </a:rPr>
              <a:t>e.g</a:t>
            </a:r>
            <a:r>
              <a:rPr lang="en-NZ" sz="2800" dirty="0" smtClean="0">
                <a:solidFill>
                  <a:schemeClr val="bg1"/>
                </a:solidFill>
              </a:rPr>
              <a:t> </a:t>
            </a:r>
            <a:r>
              <a:rPr lang="en-NZ" sz="2800" dirty="0" err="1" smtClean="0">
                <a:solidFill>
                  <a:schemeClr val="bg1"/>
                </a:solidFill>
              </a:rPr>
              <a:t>Powerpoints</a:t>
            </a:r>
            <a:r>
              <a:rPr lang="en-NZ" sz="2800" dirty="0" smtClean="0">
                <a:solidFill>
                  <a:schemeClr val="bg1"/>
                </a:solidFill>
              </a:rPr>
              <a:t>, YouTube, role-play, handouts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6" name="AutoShape 2" descr="Image result for photo of role pl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" name="Picture 6" descr="Image result for photo of role play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32" y="4423496"/>
            <a:ext cx="1724025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7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713" y="152400"/>
            <a:ext cx="8534401" cy="1122218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CONTENT DELIVERY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2" y="1565564"/>
            <a:ext cx="11114087" cy="44288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Identify key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No need to include EVERY detail    </a:t>
            </a:r>
            <a:r>
              <a:rPr lang="en-NZ" dirty="0" smtClean="0">
                <a:solidFill>
                  <a:schemeClr val="bg1"/>
                </a:solidFill>
              </a:rPr>
              <a:t>(need to know vs nice to know)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Begin with an outline or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Start AND end strongly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Use examples or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Active learning approaches – practice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Summarise/Recap/Conclude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102" y="0"/>
            <a:ext cx="8534401" cy="1302328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EVALUATION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2011" y="1535502"/>
            <a:ext cx="8534400" cy="3847381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Evaluation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a </a:t>
            </a:r>
            <a:r>
              <a:rPr lang="en-US" sz="2800" dirty="0">
                <a:solidFill>
                  <a:schemeClr val="bg1"/>
                </a:solidFill>
              </a:rPr>
              <a:t>systematic approach to collecting, </a:t>
            </a:r>
            <a:r>
              <a:rPr lang="en-US" sz="2800" dirty="0" smtClean="0">
                <a:solidFill>
                  <a:schemeClr val="bg1"/>
                </a:solidFill>
              </a:rPr>
              <a:t>analyzing and using </a:t>
            </a:r>
            <a:r>
              <a:rPr lang="en-US" sz="2800" dirty="0">
                <a:solidFill>
                  <a:schemeClr val="bg1"/>
                </a:solidFill>
              </a:rPr>
              <a:t>information about an </a:t>
            </a:r>
            <a:r>
              <a:rPr lang="en-US" sz="2800" b="1" dirty="0">
                <a:solidFill>
                  <a:schemeClr val="bg1"/>
                </a:solidFill>
              </a:rPr>
              <a:t>educational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course/programme </a:t>
            </a:r>
            <a:r>
              <a:rPr lang="en-US" sz="2800" dirty="0">
                <a:solidFill>
                  <a:schemeClr val="bg1"/>
                </a:solidFill>
              </a:rPr>
              <a:t>to determine the nature, quality and efficiency of the </a:t>
            </a:r>
            <a:r>
              <a:rPr lang="en-US" sz="2800" b="1" dirty="0">
                <a:solidFill>
                  <a:schemeClr val="bg1"/>
                </a:solidFill>
              </a:rPr>
              <a:t>teaching and learning</a:t>
            </a:r>
            <a:r>
              <a:rPr lang="en-US" sz="2800" dirty="0">
                <a:solidFill>
                  <a:schemeClr val="bg1"/>
                </a:solidFill>
              </a:rPr>
              <a:t> in that </a:t>
            </a:r>
            <a:r>
              <a:rPr lang="en-US" sz="2800" dirty="0" smtClean="0">
                <a:solidFill>
                  <a:schemeClr val="bg1"/>
                </a:solidFill>
              </a:rPr>
              <a:t>course/programme. 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What methods of evaluation do you use in your practice?</a:t>
            </a:r>
          </a:p>
          <a:p>
            <a:pPr algn="just"/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3406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393" y="0"/>
            <a:ext cx="9955494" cy="1385455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REVIEW YOUR OWN LEARNING STYLE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7339" y="1988127"/>
            <a:ext cx="10344005" cy="40940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In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Identify your own learning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How do your own learning preferences impact on your 	teaching?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How will you overcome this bias to accommodate diverse learning preferences?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How will you evaluate your effectiveness?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0133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>
                <a:solidFill>
                  <a:schemeClr val="bg1"/>
                </a:solidFill>
              </a:rPr>
              <a:t>How can you evaluative the knowledge transfer? 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sz="4000" dirty="0" smtClean="0">
                <a:solidFill>
                  <a:schemeClr val="bg1"/>
                </a:solidFill>
              </a:rPr>
              <a:t>Evaluation as evidence-based practice </a:t>
            </a: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219551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212" y="166254"/>
            <a:ext cx="8534401" cy="678873"/>
          </a:xfrm>
        </p:spPr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REFERENCES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4212" y="1136073"/>
            <a:ext cx="10860087" cy="4858327"/>
          </a:xfrm>
        </p:spPr>
        <p:txBody>
          <a:bodyPr>
            <a:normAutofit/>
          </a:bodyPr>
          <a:lstStyle/>
          <a:p>
            <a:r>
              <a:rPr lang="en-NZ" dirty="0" smtClean="0">
                <a:ln w="0"/>
                <a:solidFill>
                  <a:schemeClr val="bg1"/>
                </a:solidFill>
              </a:rPr>
              <a:t>       Bergmann</a:t>
            </a:r>
            <a:r>
              <a:rPr lang="en-NZ" dirty="0">
                <a:ln w="0"/>
                <a:solidFill>
                  <a:schemeClr val="bg1"/>
                </a:solidFill>
              </a:rPr>
              <a:t>, J. &amp; </a:t>
            </a:r>
            <a:r>
              <a:rPr lang="en-NZ" dirty="0" err="1">
                <a:ln w="0"/>
                <a:solidFill>
                  <a:schemeClr val="bg1"/>
                </a:solidFill>
              </a:rPr>
              <a:t>Sams</a:t>
            </a:r>
            <a:r>
              <a:rPr lang="en-NZ" dirty="0">
                <a:ln w="0"/>
                <a:solidFill>
                  <a:schemeClr val="bg1"/>
                </a:solidFill>
              </a:rPr>
              <a:t>, A. (2012). </a:t>
            </a:r>
            <a:r>
              <a:rPr lang="en-NZ" i="1" dirty="0">
                <a:ln w="0"/>
                <a:solidFill>
                  <a:schemeClr val="bg1"/>
                </a:solidFill>
              </a:rPr>
              <a:t>Flip your classroom. U.S.A.: </a:t>
            </a:r>
            <a:r>
              <a:rPr lang="en-NZ" dirty="0">
                <a:ln w="0"/>
                <a:solidFill>
                  <a:schemeClr val="bg1"/>
                </a:solidFill>
              </a:rPr>
              <a:t>2012 International Society </a:t>
            </a:r>
            <a:endParaRPr lang="en-NZ" dirty="0" smtClean="0">
              <a:ln w="0"/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ln w="0"/>
                <a:solidFill>
                  <a:schemeClr val="bg1"/>
                </a:solidFill>
              </a:rPr>
              <a:t>             for </a:t>
            </a:r>
            <a:r>
              <a:rPr lang="en-NZ" dirty="0">
                <a:ln w="0"/>
                <a:solidFill>
                  <a:schemeClr val="bg1"/>
                </a:solidFill>
              </a:rPr>
              <a:t>Technology in Education. </a:t>
            </a:r>
          </a:p>
          <a:p>
            <a:pPr lvl="1"/>
            <a:endParaRPr lang="en-NZ" dirty="0" smtClean="0">
              <a:ln w="0"/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ln w="0"/>
                <a:solidFill>
                  <a:schemeClr val="bg1"/>
                </a:solidFill>
              </a:rPr>
              <a:t>Brookfield, S.D. (1990).  </a:t>
            </a:r>
            <a:r>
              <a:rPr lang="en-NZ" i="1" dirty="0" smtClean="0">
                <a:ln w="0"/>
                <a:solidFill>
                  <a:schemeClr val="bg1"/>
                </a:solidFill>
              </a:rPr>
              <a:t>Adult Learning:  Comprehensive analysis of principles and effective </a:t>
            </a:r>
          </a:p>
          <a:p>
            <a:pPr lvl="1"/>
            <a:r>
              <a:rPr lang="en-NZ" i="1" dirty="0">
                <a:ln w="0"/>
                <a:solidFill>
                  <a:schemeClr val="bg1"/>
                </a:solidFill>
              </a:rPr>
              <a:t> </a:t>
            </a:r>
            <a:r>
              <a:rPr lang="en-NZ" i="1" dirty="0" smtClean="0">
                <a:ln w="0"/>
                <a:solidFill>
                  <a:schemeClr val="bg1"/>
                </a:solidFill>
              </a:rPr>
              <a:t>           practices.  </a:t>
            </a:r>
            <a:r>
              <a:rPr lang="en-NZ" dirty="0" smtClean="0">
                <a:ln w="0"/>
                <a:solidFill>
                  <a:schemeClr val="bg1"/>
                </a:solidFill>
              </a:rPr>
              <a:t>Open University Press:  Milton Keynes.</a:t>
            </a:r>
            <a:endParaRPr lang="en-NZ" dirty="0">
              <a:ln w="0"/>
              <a:solidFill>
                <a:schemeClr val="bg1"/>
              </a:solidFill>
            </a:endParaRPr>
          </a:p>
          <a:p>
            <a:endParaRPr lang="en-NZ" dirty="0">
              <a:ln w="0"/>
              <a:solidFill>
                <a:schemeClr val="bg1"/>
              </a:solidFill>
            </a:endParaRPr>
          </a:p>
          <a:p>
            <a:r>
              <a:rPr lang="en-NZ" dirty="0" smtClean="0">
                <a:ln w="0"/>
                <a:solidFill>
                  <a:schemeClr val="bg1"/>
                </a:solidFill>
              </a:rPr>
              <a:t>	</a:t>
            </a:r>
            <a:r>
              <a:rPr lang="en-NZ" dirty="0" err="1" smtClean="0">
                <a:ln w="0"/>
                <a:solidFill>
                  <a:schemeClr val="bg1"/>
                </a:solidFill>
              </a:rPr>
              <a:t>Shatto</a:t>
            </a:r>
            <a:r>
              <a:rPr lang="en-NZ" dirty="0">
                <a:ln w="0"/>
                <a:solidFill>
                  <a:schemeClr val="bg1"/>
                </a:solidFill>
              </a:rPr>
              <a:t>, B. &amp; Kelly, E. (2017). Teaching millennials and generation Z: Bridging the </a:t>
            </a:r>
          </a:p>
          <a:p>
            <a:pPr lvl="1"/>
            <a:r>
              <a:rPr lang="en-NZ" dirty="0" smtClean="0">
                <a:ln w="0"/>
                <a:solidFill>
                  <a:schemeClr val="bg1"/>
                </a:solidFill>
              </a:rPr>
              <a:t>	generational </a:t>
            </a:r>
            <a:r>
              <a:rPr lang="en-NZ" dirty="0">
                <a:ln w="0"/>
                <a:solidFill>
                  <a:schemeClr val="bg1"/>
                </a:solidFill>
              </a:rPr>
              <a:t>divide. </a:t>
            </a:r>
            <a:r>
              <a:rPr lang="en-NZ" i="1" dirty="0">
                <a:ln w="0"/>
                <a:solidFill>
                  <a:schemeClr val="bg1"/>
                </a:solidFill>
              </a:rPr>
              <a:t>Creative Nursing, 23</a:t>
            </a:r>
            <a:r>
              <a:rPr lang="en-NZ" dirty="0">
                <a:ln w="0"/>
                <a:solidFill>
                  <a:schemeClr val="bg1"/>
                </a:solidFill>
              </a:rPr>
              <a:t>(1), 24-28. DOI:10.1891/1078-4535.23.1.24 </a:t>
            </a:r>
          </a:p>
        </p:txBody>
      </p:sp>
    </p:spTree>
    <p:extLst>
      <p:ext uri="{BB962C8B-B14F-4D97-AF65-F5344CB8AC3E}">
        <p14:creationId xmlns:p14="http://schemas.microsoft.com/office/powerpoint/2010/main" val="10041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Tēnā koutou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introduce yourself to us &amp; share with the group  ….</a:t>
            </a:r>
          </a:p>
          <a:p>
            <a:pPr marL="0" indent="0">
              <a:buNone/>
            </a:pPr>
            <a:endParaRPr lang="en-NZ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NZ" sz="3200" b="1" i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‘What </a:t>
            </a:r>
            <a:r>
              <a:rPr lang="en-NZ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bring to your teaching role’?</a:t>
            </a:r>
            <a:r>
              <a:rPr lang="en-NZ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NZ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33147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err="1" smtClean="0">
                <a:solidFill>
                  <a:schemeClr val="bg1"/>
                </a:solidFill>
              </a:rPr>
              <a:t>Ako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3325" y="489744"/>
            <a:ext cx="5670439" cy="42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The flipped classroom 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472" y="952500"/>
            <a:ext cx="6936524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Flipping the classroom 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613420"/>
            <a:ext cx="8813799" cy="38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825" y="220797"/>
            <a:ext cx="4948237" cy="3292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62" y="3347506"/>
            <a:ext cx="4427538" cy="30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Flipped classroom 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Structured learning 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experiences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engage 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learner with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 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 learning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strategies</a:t>
            </a:r>
          </a:p>
          <a:p>
            <a:endParaRPr lang="en-N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learner is in 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centre of the experience. </a:t>
            </a:r>
            <a:endParaRPr lang="en-NZ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NZ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“shifting the energy away from the instructor” to the learner (Bergmann &amp; </a:t>
            </a:r>
            <a:r>
              <a:rPr lang="en-NZ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Sams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2012), formal face to face classroom/training time is then spent on activities such as problem solving,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discussion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and analysis to promote </a:t>
            </a:r>
            <a:r>
              <a:rPr lang="en-NZ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deep </a:t>
            </a:r>
            <a:r>
              <a:rPr lang="en-NZ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</a:t>
            </a:r>
            <a:r>
              <a:rPr lang="en-N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n-NZ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 of knowledge</a:t>
            </a:r>
            <a:r>
              <a:rPr lang="en-N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N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34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Other considerations 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Intergenerational groups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Culturally responsive teaching 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 Diversity 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‘Trauma informed’ learning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723024" cy="935183"/>
          </a:xfrm>
        </p:spPr>
        <p:txBody>
          <a:bodyPr>
            <a:normAutofit/>
          </a:bodyPr>
          <a:lstStyle/>
          <a:p>
            <a:pPr algn="ctr"/>
            <a:r>
              <a:rPr lang="en-NZ" sz="3600" b="1" dirty="0" smtClean="0">
                <a:solidFill>
                  <a:schemeClr val="bg1"/>
                </a:solidFill>
              </a:rPr>
              <a:t>PRINCIPLES OF ADULT TEACHING</a:t>
            </a:r>
            <a:endParaRPr lang="en-NZ" sz="3600" b="1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4211" y="1842655"/>
            <a:ext cx="9360333" cy="394854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NZ" sz="2800" dirty="0" smtClean="0">
                <a:solidFill>
                  <a:schemeClr val="bg1"/>
                </a:solidFill>
              </a:rPr>
              <a:t>Participation is voluntary</a:t>
            </a:r>
          </a:p>
          <a:p>
            <a:pPr marL="457200" indent="-457200">
              <a:buAutoNum type="arabicPeriod"/>
            </a:pPr>
            <a:r>
              <a:rPr lang="en-NZ" sz="2800" dirty="0" smtClean="0">
                <a:solidFill>
                  <a:schemeClr val="bg1"/>
                </a:solidFill>
              </a:rPr>
              <a:t>Mutual respect between teacher &amp; learners</a:t>
            </a:r>
          </a:p>
          <a:p>
            <a:pPr marL="457200" indent="-457200">
              <a:buAutoNum type="arabicPeriod"/>
            </a:pPr>
            <a:r>
              <a:rPr lang="en-NZ" sz="2800" dirty="0" smtClean="0">
                <a:solidFill>
                  <a:schemeClr val="bg1"/>
                </a:solidFill>
              </a:rPr>
              <a:t>Collaboration</a:t>
            </a:r>
          </a:p>
          <a:p>
            <a:pPr marL="457200" indent="-457200">
              <a:buAutoNum type="arabicPeriod"/>
            </a:pPr>
            <a:r>
              <a:rPr lang="en-NZ" sz="2800" dirty="0" smtClean="0">
                <a:solidFill>
                  <a:schemeClr val="bg1"/>
                </a:solidFill>
              </a:rPr>
              <a:t>Action and reflection – continuous process</a:t>
            </a:r>
          </a:p>
          <a:p>
            <a:pPr marL="457200" indent="-457200">
              <a:buAutoNum type="arabicPeriod"/>
            </a:pPr>
            <a:r>
              <a:rPr lang="en-NZ" sz="2800" dirty="0" smtClean="0">
                <a:solidFill>
                  <a:schemeClr val="bg1"/>
                </a:solidFill>
              </a:rPr>
              <a:t>With critical reflection brings awareness</a:t>
            </a:r>
          </a:p>
          <a:p>
            <a:pPr marL="457200" indent="-457200">
              <a:buAutoNum type="arabicPeriod"/>
            </a:pPr>
            <a:r>
              <a:rPr lang="en-NZ" sz="2800" dirty="0" smtClean="0">
                <a:solidFill>
                  <a:schemeClr val="bg1"/>
                </a:solidFill>
              </a:rPr>
              <a:t>Nurture self-directed adult learners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(</a:t>
            </a:r>
            <a:r>
              <a:rPr lang="en-NZ" sz="2800" dirty="0" smtClean="0">
                <a:solidFill>
                  <a:schemeClr val="bg1"/>
                </a:solidFill>
              </a:rPr>
              <a:t>Brookfield,1990).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8D3FF2CD9E54589F988D3988CAF27" ma:contentTypeVersion="16" ma:contentTypeDescription="Create a new document." ma:contentTypeScope="" ma:versionID="b422d451dbe3c12f712b886ce32813da">
  <xsd:schema xmlns:xsd="http://www.w3.org/2001/XMLSchema" xmlns:xs="http://www.w3.org/2001/XMLSchema" xmlns:p="http://schemas.microsoft.com/office/2006/metadata/properties" xmlns:ns2="bcdba5c2-46c7-4cfb-81ca-9dcb2a102b4b" xmlns:ns3="420d814e-bb0a-410a-90e3-b1e52596d81a" targetNamespace="http://schemas.microsoft.com/office/2006/metadata/properties" ma:root="true" ma:fieldsID="426a66774199a9236e4271b3d937fc70" ns2:_="" ns3:_="">
    <xsd:import namespace="bcdba5c2-46c7-4cfb-81ca-9dcb2a102b4b"/>
    <xsd:import namespace="420d814e-bb0a-410a-90e3-b1e52596d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ba5c2-46c7-4cfb-81ca-9dcb2a102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25df222-d367-463c-b73a-e9150d97f3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d814e-bb0a-410a-90e3-b1e52596d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a34f01e-ea68-46e2-b30c-22d57c6553ca}" ma:internalName="TaxCatchAll" ma:showField="CatchAllData" ma:web="420d814e-bb0a-410a-90e3-b1e52596d8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0d814e-bb0a-410a-90e3-b1e52596d81a" xsi:nil="true"/>
    <lcf76f155ced4ddcb4097134ff3c332f xmlns="bcdba5c2-46c7-4cfb-81ca-9dcb2a102b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3326B3-13E2-4937-A604-5B5E87DAA890}"/>
</file>

<file path=customXml/itemProps2.xml><?xml version="1.0" encoding="utf-8"?>
<ds:datastoreItem xmlns:ds="http://schemas.openxmlformats.org/officeDocument/2006/customXml" ds:itemID="{407B088F-EA14-4875-870D-52356789A68F}"/>
</file>

<file path=customXml/itemProps3.xml><?xml version="1.0" encoding="utf-8"?>
<ds:datastoreItem xmlns:ds="http://schemas.openxmlformats.org/officeDocument/2006/customXml" ds:itemID="{3502A11D-CD35-4611-9B41-BDD4D6FF7E23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396</TotalTime>
  <Words>448</Words>
  <Application>Microsoft Office PowerPoint</Application>
  <PresentationFormat>Custom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Slice</vt:lpstr>
      <vt:lpstr>Clip</vt:lpstr>
      <vt:lpstr>Adult learning </vt:lpstr>
      <vt:lpstr>Tēnā koutou </vt:lpstr>
      <vt:lpstr>Ako </vt:lpstr>
      <vt:lpstr>The flipped classroom </vt:lpstr>
      <vt:lpstr>Flipping the classroom </vt:lpstr>
      <vt:lpstr>PowerPoint Presentation</vt:lpstr>
      <vt:lpstr>Flipped classroom </vt:lpstr>
      <vt:lpstr>Other considerations </vt:lpstr>
      <vt:lpstr>PRINCIPLES OF ADULT TEACHING</vt:lpstr>
      <vt:lpstr>Neuroscience and Learning  Dr Julia Sperling  </vt:lpstr>
      <vt:lpstr>learning styles</vt:lpstr>
      <vt:lpstr>  Prepare a Lesson Plan     Plan topic/content/objectives    Environment/venue    Resources    Aware of different learning styles    How engage audience</vt:lpstr>
      <vt:lpstr>PREPARING THE CONTENT</vt:lpstr>
      <vt:lpstr>CONTENT DELIVERY</vt:lpstr>
      <vt:lpstr>EVALUATION</vt:lpstr>
      <vt:lpstr>REVIEW YOUR OWN LEARNING STYLE</vt:lpstr>
      <vt:lpstr>How can you evaluative the knowledge transfer? </vt:lpstr>
      <vt:lpstr>REFERENCES</vt:lpstr>
    </vt:vector>
  </TitlesOfParts>
  <Company>Whitireia 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ARCUS, Kerri</dc:creator>
  <cp:lastModifiedBy>pki003</cp:lastModifiedBy>
  <cp:revision>43</cp:revision>
  <cp:lastPrinted>2018-08-07T01:53:05Z</cp:lastPrinted>
  <dcterms:created xsi:type="dcterms:W3CDTF">2018-07-30T02:59:53Z</dcterms:created>
  <dcterms:modified xsi:type="dcterms:W3CDTF">2019-09-15T23:16:46Z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0x0101006268D3FF2CD9E54589F988D3988CAF27</vt:lpwstr>
  </property>
  <property fmtid="{D5CDD505-2E9C-101B-9397-08002B2CF9AE}" pid="3" name="Order">
    <vt:r8>572500</vt:r8>
  </property>
  <property fmtid="{D5CDD505-2E9C-101B-9397-08002B2CF9AE}" pid="4" name="MediaServiceImageTags">
    <vt:lpwstr/>
  </property>
</Properties>
</file>